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65" r:id="rId2"/>
    <p:sldId id="266" r:id="rId3"/>
    <p:sldId id="262" r:id="rId4"/>
    <p:sldId id="263" r:id="rId5"/>
    <p:sldId id="259" r:id="rId6"/>
    <p:sldId id="267" r:id="rId7"/>
    <p:sldId id="268" r:id="rId8"/>
    <p:sldId id="260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04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40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182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27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8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4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72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95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3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90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0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7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32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9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9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1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6335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79AB15D-1E95-4921-8A26-DD383DC73B8D}"/>
              </a:ext>
            </a:extLst>
          </p:cNvPr>
          <p:cNvSpPr/>
          <p:nvPr/>
        </p:nvSpPr>
        <p:spPr>
          <a:xfrm>
            <a:off x="1446212" y="428367"/>
            <a:ext cx="9753599" cy="14365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FBAA3C8-B779-4D48-8F17-200D2A49BC02}"/>
              </a:ext>
            </a:extLst>
          </p:cNvPr>
          <p:cNvSpPr/>
          <p:nvPr/>
        </p:nvSpPr>
        <p:spPr>
          <a:xfrm>
            <a:off x="1293812" y="275966"/>
            <a:ext cx="9753599" cy="14365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400" b="1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FD65CA-6DC7-4A3B-885C-F8C3F6F5A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75968"/>
            <a:ext cx="8791575" cy="1436520"/>
          </a:xfrm>
        </p:spPr>
        <p:txBody>
          <a:bodyPr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ru-RU" sz="2800" b="1" dirty="0" err="1"/>
              <a:t>ПРОФессиограмма</a:t>
            </a:r>
            <a:r>
              <a:rPr lang="ru-RU" sz="2800" b="1" dirty="0"/>
              <a:t>:</a:t>
            </a:r>
            <a:br>
              <a:rPr lang="ru-RU" b="1" dirty="0"/>
            </a:br>
            <a:r>
              <a:rPr lang="ru-RU" b="1" u="sng" dirty="0">
                <a:solidFill>
                  <a:srgbClr val="00B0F0"/>
                </a:solidFill>
              </a:rPr>
              <a:t>программист</a:t>
            </a:r>
            <a:br>
              <a:rPr lang="ru-RU" b="1" u="sng" dirty="0">
                <a:solidFill>
                  <a:srgbClr val="00B0F0"/>
                </a:solidFill>
              </a:rPr>
            </a:b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ACCBF9"/>
                </a:solidFill>
                <a:effectLst/>
                <a:uLnTx/>
                <a:uFillTx/>
                <a:ea typeface="+mn-ea"/>
                <a:cs typeface="+mn-cs"/>
              </a:rPr>
              <a:t>ВЫПОЛНИЛ: МАРКЕЛОВ СЕРГЕЙ, 1ПИб-02-3оп-22</a:t>
            </a:r>
            <a:endParaRPr lang="ru-RU" b="1" u="sng" dirty="0">
              <a:solidFill>
                <a:srgbClr val="00B0F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7FC3D1-DD3D-4FDE-B247-D9E1FD01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2135833"/>
            <a:ext cx="4375748" cy="3281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7FE48EDD-A119-4696-A06C-C873A4075EC6}"/>
              </a:ext>
            </a:extLst>
          </p:cNvPr>
          <p:cNvSpPr txBox="1">
            <a:spLocks/>
          </p:cNvSpPr>
          <p:nvPr/>
        </p:nvSpPr>
        <p:spPr>
          <a:xfrm>
            <a:off x="2487844" y="5647482"/>
            <a:ext cx="7688002" cy="1126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Программист – это специалист, который осуществляет разработку программы, её отладку, запуск, ввод исходных данных, обслуживание, исправление при необходимости.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630F1A-59CE-4F9E-854B-F79C2218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42" y="2135833"/>
            <a:ext cx="4375748" cy="3281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7734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Области применения профессиональных знаний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2249486"/>
            <a:ext cx="5611725" cy="4250167"/>
          </a:xfrm>
        </p:spPr>
        <p:txBody>
          <a:bodyPr>
            <a:normAutofit/>
          </a:bodyPr>
          <a:lstStyle/>
          <a:p>
            <a:pPr marL="342900" lvl="0" indent="-342900">
              <a:spcAft>
                <a:spcPts val="170"/>
              </a:spcAft>
              <a:buFont typeface="Symbol" panose="05050102010706020507" pitchFamily="18" charset="2"/>
              <a:buChar char=""/>
            </a:pPr>
            <a:r>
              <a:rPr lang="ru-RU" dirty="0"/>
              <a:t>Вычислительные центры</a:t>
            </a:r>
          </a:p>
          <a:p>
            <a:pPr marL="342900" lvl="0" indent="-342900">
              <a:spcAft>
                <a:spcPts val="170"/>
              </a:spcAft>
              <a:buFont typeface="Symbol" panose="05050102010706020507" pitchFamily="18" charset="2"/>
              <a:buChar char=""/>
            </a:pPr>
            <a:r>
              <a:rPr lang="ru-RU" dirty="0"/>
              <a:t>Предприятия и организации различного профиля</a:t>
            </a:r>
          </a:p>
          <a:p>
            <a:pPr marL="342900" lvl="0" indent="-342900">
              <a:spcAft>
                <a:spcPts val="170"/>
              </a:spcAft>
              <a:buFont typeface="Symbol" panose="05050102010706020507" pitchFamily="18" charset="2"/>
              <a:buChar char=""/>
            </a:pPr>
            <a:r>
              <a:rPr lang="ru-RU" dirty="0"/>
              <a:t>Банки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dirty="0"/>
              <a:t>Научно-исследовательские институты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ru-RU" dirty="0"/>
              <a:t>Преподавательская деятельность в образовательных учреждениях (школы, колледжи, вузы)</a:t>
            </a:r>
          </a:p>
        </p:txBody>
      </p:sp>
      <p:pic>
        <p:nvPicPr>
          <p:cNvPr id="2050" name="Picture 2" descr="Особенности и преимущества выделенного сервера | Cetera Labs">
            <a:extLst>
              <a:ext uri="{FF2B5EF4-FFF2-40B4-BE49-F238E27FC236}">
                <a16:creationId xmlns:a16="http://schemas.microsoft.com/office/drawing/2014/main" id="{19A55034-D13F-42B7-8ED9-405716533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138" y="2446055"/>
            <a:ext cx="5016616" cy="30414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877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5864C7-EC5A-4279-8509-999001F1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161659"/>
            <a:ext cx="9905998" cy="1478570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ДОМИНИРУЮЩИЕ ВИДЫ ДЕЯТЕЛЬНОСТИ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F1C8E1-1D0F-45E9-AC99-5036B3562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86" y="907247"/>
            <a:ext cx="10426626" cy="3541714"/>
          </a:xfrm>
        </p:spPr>
        <p:txBody>
          <a:bodyPr>
            <a:normAutofit fontScale="25000" lnSpcReduction="20000"/>
          </a:bodyPr>
          <a:lstStyle/>
          <a:p>
            <a:pPr lvl="0" algn="just" fontAlgn="base">
              <a:spcAft>
                <a:spcPts val="800"/>
              </a:spcAft>
            </a:pPr>
            <a:r>
              <a:rPr lang="ru-RU" sz="7200" dirty="0"/>
              <a:t>Разработка математических алгоритмов программ, реализующих решение задач</a:t>
            </a:r>
          </a:p>
          <a:p>
            <a:pPr lvl="0" algn="just" fontAlgn="base">
              <a:spcAft>
                <a:spcPts val="800"/>
              </a:spcAft>
            </a:pPr>
            <a:r>
              <a:rPr lang="ru-RU" sz="7200" dirty="0"/>
              <a:t>Сведение сложных математических формул к элементарным арифметическим действиям</a:t>
            </a:r>
          </a:p>
          <a:p>
            <a:pPr lvl="0" algn="just" fontAlgn="base">
              <a:spcAft>
                <a:spcPts val="800"/>
              </a:spcAft>
            </a:pPr>
            <a:r>
              <a:rPr lang="ru-RU" sz="7200" dirty="0"/>
              <a:t>Составление алгоритма — детального плана решения задачи </a:t>
            </a:r>
          </a:p>
          <a:p>
            <a:pPr lvl="0" algn="just" fontAlgn="base">
              <a:spcAft>
                <a:spcPts val="800"/>
              </a:spcAft>
            </a:pPr>
            <a:r>
              <a:rPr lang="ru-RU" sz="7200" dirty="0"/>
              <a:t>Определение информации, подлежащей обработке на компьютере</a:t>
            </a:r>
          </a:p>
          <a:p>
            <a:pPr lvl="0" algn="just" fontAlgn="base">
              <a:spcAft>
                <a:spcPts val="800"/>
              </a:spcAft>
            </a:pPr>
            <a:r>
              <a:rPr lang="ru-RU" sz="7200" dirty="0"/>
              <a:t>Определение возможности использования готовых программ</a:t>
            </a:r>
          </a:p>
          <a:p>
            <a:pPr lvl="0" algn="just" fontAlgn="base">
              <a:spcAft>
                <a:spcPts val="800"/>
              </a:spcAft>
            </a:pPr>
            <a:r>
              <a:rPr lang="ru-RU" sz="7200" dirty="0"/>
              <a:t>Выбор ЯП, перевод на него используемых моделей и алгоритмов</a:t>
            </a:r>
          </a:p>
          <a:p>
            <a:pPr lvl="0" algn="just" fontAlgn="base">
              <a:spcAft>
                <a:spcPts val="800"/>
              </a:spcAft>
            </a:pPr>
            <a:r>
              <a:rPr lang="ru-RU" sz="7200" dirty="0"/>
              <a:t>Отладка и корректировка программы</a:t>
            </a:r>
          </a:p>
          <a:p>
            <a:pPr lvl="0" algn="just" fontAlgn="base">
              <a:spcAft>
                <a:spcPts val="800"/>
              </a:spcAft>
            </a:pPr>
            <a:r>
              <a:rPr lang="ru-RU" sz="7200" dirty="0"/>
              <a:t>Разработка инструкции по работе с программами</a:t>
            </a:r>
          </a:p>
          <a:p>
            <a:pPr lvl="0" algn="just" fontAlgn="base">
              <a:spcAft>
                <a:spcPts val="800"/>
              </a:spcAft>
            </a:pPr>
            <a:r>
              <a:rPr lang="ru-RU" sz="7200" dirty="0"/>
              <a:t>Участие в создании технической документации</a:t>
            </a:r>
          </a:p>
          <a:p>
            <a:pPr lvl="0" algn="just" fontAlgn="base">
              <a:spcAft>
                <a:spcPts val="800"/>
              </a:spcAft>
            </a:pPr>
            <a:r>
              <a:rPr lang="ru-RU" sz="7200" dirty="0"/>
              <a:t>Сопровождение внедренных программ </a:t>
            </a:r>
          </a:p>
          <a:p>
            <a:pPr lvl="0" algn="just" fontAlgn="base">
              <a:spcAft>
                <a:spcPts val="800"/>
              </a:spcAft>
            </a:pPr>
            <a:r>
              <a:rPr lang="ru-RU" sz="7200" dirty="0"/>
              <a:t>Разработка и внедрение методов автоматизации программирования </a:t>
            </a:r>
          </a:p>
          <a:p>
            <a:pPr lvl="0" algn="just" fontAlgn="base">
              <a:spcAft>
                <a:spcPts val="800"/>
              </a:spcAft>
            </a:pPr>
            <a:r>
              <a:rPr lang="ru-RU" sz="7200" dirty="0"/>
              <a:t>Участие в создании каталогов и картотек стандартных программ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50BF8A-4DEB-4A7D-A51D-174E3F305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73" y="2627359"/>
            <a:ext cx="4387442" cy="3004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228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Санитарно-гигиенические Условия труда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249486"/>
            <a:ext cx="5578169" cy="4250167"/>
          </a:xfrm>
        </p:spPr>
        <p:txBody>
          <a:bodyPr>
            <a:normAutofit/>
          </a:bodyPr>
          <a:lstStyle/>
          <a:p>
            <a:r>
              <a:rPr lang="ru-RU" sz="2000" dirty="0"/>
              <a:t>Работа в помещении</a:t>
            </a:r>
          </a:p>
          <a:p>
            <a:r>
              <a:rPr lang="ru-RU" sz="2000" dirty="0"/>
              <a:t>Необходимо удобное рабочее место: компьютерный стол, кресло, кондиционер</a:t>
            </a:r>
          </a:p>
          <a:p>
            <a:r>
              <a:rPr lang="ru-RU" sz="2000" dirty="0"/>
              <a:t>Работа в сидячем положении</a:t>
            </a:r>
          </a:p>
          <a:p>
            <a:r>
              <a:rPr lang="ru-RU" sz="2000" dirty="0"/>
              <a:t>Наличие шума – минимальное (может быть от кулеров системного блока и от оргтехники)</a:t>
            </a:r>
          </a:p>
          <a:p>
            <a:r>
              <a:rPr lang="ru-RU" sz="2000" dirty="0"/>
              <a:t>Температура воздуха в помещении: </a:t>
            </a:r>
            <a:r>
              <a:rPr lang="en-US" sz="2000" dirty="0"/>
              <a:t>+22</a:t>
            </a:r>
            <a:r>
              <a:rPr lang="ru-RU" sz="2000" dirty="0"/>
              <a:t>-</a:t>
            </a:r>
            <a:r>
              <a:rPr lang="en-US" sz="2000" dirty="0"/>
              <a:t>25°C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A22CB9-4F0C-4CDB-8A62-D698B22C7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582" y="2249486"/>
            <a:ext cx="5133306" cy="3211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2219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Экономические Условия труда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2249486"/>
            <a:ext cx="6022786" cy="4250167"/>
          </a:xfrm>
        </p:spPr>
        <p:txBody>
          <a:bodyPr>
            <a:normAutofit fontScale="92500"/>
          </a:bodyPr>
          <a:lstStyle/>
          <a:p>
            <a:r>
              <a:rPr lang="ru-RU" sz="2000" dirty="0"/>
              <a:t>Оплата труда: оклад + премия по итогам работы за месяц, квартальная и годовая премия, премии к профессиональному празднику и юбилейным датам</a:t>
            </a:r>
          </a:p>
          <a:p>
            <a:r>
              <a:rPr lang="ru-RU" sz="2000" dirty="0"/>
              <a:t>Льготы: льготная ипотека, отсрочка от срочной службы в армии и мобилизации, льготные кредиты, упрощенное получение вида на жительство (для иностранцев и их семей), гранты на развитие</a:t>
            </a:r>
          </a:p>
          <a:p>
            <a:r>
              <a:rPr lang="ru-RU" sz="2000" dirty="0"/>
              <a:t>Отпуск – 28 календарных дней</a:t>
            </a:r>
          </a:p>
          <a:p>
            <a:r>
              <a:rPr lang="ru-RU" sz="2000" dirty="0"/>
              <a:t>5-дневная рабочая неделя, 8-часовой рабочий день</a:t>
            </a:r>
          </a:p>
          <a:p>
            <a:r>
              <a:rPr lang="ru-RU" sz="2000" dirty="0"/>
              <a:t>Есть возможности профессионального роста</a:t>
            </a:r>
          </a:p>
          <a:p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37FAF3-8B54-4167-B12B-228FD3FFC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399" y="2386507"/>
            <a:ext cx="4786937" cy="3418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6194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242" y="2166702"/>
            <a:ext cx="4942704" cy="3295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КРИТЕРИИ ЭФФЕКТИВНОСТИ:</a:t>
            </a:r>
            <a:br>
              <a:rPr lang="ru-RU" b="1" dirty="0">
                <a:solidFill>
                  <a:srgbClr val="00B0F0"/>
                </a:solidFill>
              </a:rPr>
            </a:br>
            <a:r>
              <a:rPr lang="ru-RU" sz="3200" b="1" i="1" dirty="0">
                <a:solidFill>
                  <a:srgbClr val="00B0F0"/>
                </a:solidFill>
              </a:rPr>
              <a:t>ЗНАНИЯ</a:t>
            </a:r>
            <a:endParaRPr lang="ru-RU" b="1" i="1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2249487"/>
            <a:ext cx="6175849" cy="4126599"/>
          </a:xfrm>
        </p:spPr>
        <p:txBody>
          <a:bodyPr>
            <a:normAutofit fontScale="32500" lnSpcReduction="20000"/>
          </a:bodyPr>
          <a:lstStyle/>
          <a:p>
            <a:pPr marL="342900" lvl="0" indent="-342900">
              <a:spcAft>
                <a:spcPts val="800"/>
              </a:spcAft>
              <a:buSzPts val="14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5500" dirty="0"/>
              <a:t>Знание языков программирования</a:t>
            </a:r>
          </a:p>
          <a:p>
            <a:pPr marL="342900" lvl="0" indent="-342900">
              <a:spcAft>
                <a:spcPts val="800"/>
              </a:spcAft>
              <a:buSzPts val="14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5500" dirty="0"/>
              <a:t>Знание основ архитектурной и программной организации вычислительных и информационных систем</a:t>
            </a:r>
          </a:p>
          <a:p>
            <a:pPr marL="342900" lvl="0" indent="-342900">
              <a:spcAft>
                <a:spcPts val="800"/>
              </a:spcAft>
              <a:buSzPts val="14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5500" dirty="0"/>
              <a:t>Знание основ теории организации и применения баз данных</a:t>
            </a:r>
          </a:p>
          <a:p>
            <a:pPr marL="342900" lvl="0" indent="-342900">
              <a:spcAft>
                <a:spcPts val="800"/>
              </a:spcAft>
              <a:buSzPts val="14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5500" dirty="0"/>
              <a:t>Знание формальных методов, технологий и инструментов разработки программного продукта</a:t>
            </a:r>
          </a:p>
          <a:p>
            <a:pPr marL="342900" lvl="0" indent="-342900">
              <a:spcAft>
                <a:spcPts val="800"/>
              </a:spcAft>
              <a:buSzPts val="14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5500" dirty="0"/>
              <a:t>Хорошее знание математики</a:t>
            </a:r>
          </a:p>
          <a:p>
            <a:pPr marL="342900" lvl="0" indent="-342900">
              <a:spcAft>
                <a:spcPts val="800"/>
              </a:spcAft>
              <a:buSzPts val="14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5500" dirty="0"/>
              <a:t>Знание английского языка (в т. ч. технического)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AutoShape 2" descr="https://images.theconversation.com/files/95628/original/image-20150922-31500-s32nh6.jpg?ixlib=rb-1.1.0&amp;q=30&amp;auto=format&amp;w=600&amp;h=400&amp;fit=crop&amp;dpr=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561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КРИТЕРИИ ЭФФЕКТИВНОСТИ:</a:t>
            </a:r>
            <a:br>
              <a:rPr lang="ru-RU" b="1" dirty="0">
                <a:solidFill>
                  <a:srgbClr val="00B0F0"/>
                </a:solidFill>
              </a:rPr>
            </a:br>
            <a:r>
              <a:rPr lang="ru-RU" sz="3200" b="1" i="1" dirty="0">
                <a:solidFill>
                  <a:srgbClr val="00B0F0"/>
                </a:solidFill>
              </a:rPr>
              <a:t>умения и навыки</a:t>
            </a:r>
            <a:endParaRPr lang="ru-RU" b="1" i="1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4" y="2249487"/>
            <a:ext cx="5762726" cy="4126599"/>
          </a:xfrm>
        </p:spPr>
        <p:txBody>
          <a:bodyPr>
            <a:normAutofit lnSpcReduction="10000"/>
          </a:bodyPr>
          <a:lstStyle/>
          <a:p>
            <a:pPr marL="342900" lvl="0" indent="-342900">
              <a:spcAft>
                <a:spcPts val="800"/>
              </a:spcAft>
              <a:buSzPts val="14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/>
              <a:t>Умение устанавливать, тестировать и использовать программные средства;</a:t>
            </a:r>
          </a:p>
          <a:p>
            <a:pPr marL="342900" lvl="0" indent="-342900">
              <a:spcAft>
                <a:spcPts val="800"/>
              </a:spcAft>
              <a:buSzPts val="14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/>
              <a:t>Умение настраивать конкретные конфигурации операционных систем;</a:t>
            </a:r>
          </a:p>
          <a:p>
            <a:pPr marL="342900" lvl="0" indent="-342900">
              <a:spcAft>
                <a:spcPts val="800"/>
              </a:spcAft>
              <a:buSzPts val="14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/>
              <a:t>Умение разрабатывать схемы баз данных;</a:t>
            </a:r>
          </a:p>
          <a:p>
            <a:pPr marL="342900" lvl="0" indent="-342900">
              <a:spcAft>
                <a:spcPts val="800"/>
              </a:spcAft>
              <a:buSzPts val="14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/>
              <a:t>Умение конструировать программное обеспечение.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AutoShape 2" descr="https://images.theconversation.com/files/95628/original/image-20150922-31500-s32nh6.jpg?ixlib=rb-1.1.0&amp;q=30&amp;auto=format&amp;w=600&amp;h=400&amp;fit=crop&amp;dpr=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97F44DF-92E1-433C-B7DD-C6031DB04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187" y="2348916"/>
            <a:ext cx="5053901" cy="2842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697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КРИТЕРИИ ЭФФЕКТИВНОСТИ:</a:t>
            </a:r>
            <a:br>
              <a:rPr lang="ru-RU" b="1" dirty="0">
                <a:solidFill>
                  <a:srgbClr val="00B0F0"/>
                </a:solidFill>
              </a:rPr>
            </a:br>
            <a:r>
              <a:rPr lang="ru-RU" sz="3200" b="1" i="1" dirty="0">
                <a:solidFill>
                  <a:srgbClr val="00B0F0"/>
                </a:solidFill>
              </a:rPr>
              <a:t>интересы и склонности</a:t>
            </a:r>
            <a:endParaRPr lang="ru-RU" b="1" i="1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4" y="2249487"/>
            <a:ext cx="5762726" cy="4126599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ru-RU" dirty="0"/>
              <a:t>Интерес к компьютерам, их устройству и принципам работы;</a:t>
            </a:r>
          </a:p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ru-RU" dirty="0"/>
              <a:t>Интерес к программированию;</a:t>
            </a:r>
          </a:p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ru-RU" dirty="0"/>
              <a:t>Интерес к математике;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dirty="0"/>
              <a:t>Интерес к информатике.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AutoShape 2" descr="https://images.theconversation.com/files/95628/original/image-20150922-31500-s32nh6.jpg?ixlib=rb-1.1.0&amp;q=30&amp;auto=format&amp;w=600&amp;h=400&amp;fit=crop&amp;dpr=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4314120-0A2A-4E8E-886D-3D7EBEDE4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252" y="2002317"/>
            <a:ext cx="4888632" cy="3257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120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КРИТЕРИИ ЭФФЕКТИВНОСТИ:</a:t>
            </a:r>
            <a:br>
              <a:rPr lang="ru-RU" b="1" dirty="0">
                <a:solidFill>
                  <a:srgbClr val="00B0F0"/>
                </a:solidFill>
              </a:rPr>
            </a:br>
            <a:r>
              <a:rPr lang="ru-RU" sz="3200" b="1" i="1" dirty="0">
                <a:solidFill>
                  <a:srgbClr val="00B0F0"/>
                </a:solidFill>
              </a:rPr>
              <a:t>ПРОФЕССИОНАЛЬНО ВАЖНЫЕ КАЧЕСТВА</a:t>
            </a:r>
            <a:endParaRPr lang="ru-RU" b="1" dirty="0">
              <a:solidFill>
                <a:srgbClr val="00B0F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2249487"/>
            <a:ext cx="4747659" cy="4344260"/>
          </a:xfrm>
        </p:spPr>
        <p:txBody>
          <a:bodyPr>
            <a:normAutofit fontScale="92500" lnSpcReduction="20000"/>
          </a:bodyPr>
          <a:lstStyle/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2000" dirty="0"/>
              <a:t>Эрудированность;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2000" dirty="0"/>
              <a:t>Эмоциональная устойчивость;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2000" dirty="0"/>
              <a:t>Психическая уравновешенность</a:t>
            </a:r>
            <a:r>
              <a:rPr lang="en-US" sz="2000" dirty="0"/>
              <a:t>;</a:t>
            </a:r>
            <a:endParaRPr lang="ru-RU" sz="2000" dirty="0"/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2000" dirty="0"/>
              <a:t>Логическое мышление;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2000" dirty="0"/>
              <a:t>Аналитические способности;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2000" dirty="0"/>
              <a:t>Хорошая память;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2000" dirty="0"/>
              <a:t>Хорошая концентрация и внимание;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2000" dirty="0"/>
              <a:t>Аккуратность;</a:t>
            </a: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ru-RU" sz="2000" dirty="0"/>
              <a:t>Терпеливость;</a:t>
            </a: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000" dirty="0"/>
              <a:t>Ответственность.</a:t>
            </a:r>
          </a:p>
          <a:p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111769"/>
            <a:ext cx="5370354" cy="35793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9977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00B0F0"/>
                </a:solidFill>
              </a:rPr>
              <a:t>Медицинские противопоказания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2249486"/>
            <a:ext cx="5855005" cy="4250167"/>
          </a:xfrm>
        </p:spPr>
        <p:txBody>
          <a:bodyPr>
            <a:normAutofit fontScale="92500" lnSpcReduction="10000"/>
          </a:bodyPr>
          <a:lstStyle/>
          <a:p>
            <a:pPr indent="0" algn="just">
              <a:lnSpc>
                <a:spcPct val="110000"/>
              </a:lnSpc>
              <a:spcAft>
                <a:spcPts val="800"/>
              </a:spcAft>
              <a:buNone/>
            </a:pPr>
            <a:r>
              <a:rPr lang="ru-RU" dirty="0"/>
              <a:t>У профессии программист нет повышенных требований к здоровью человека. Единственным противопоказанием являются заболевания глаз. </a:t>
            </a:r>
          </a:p>
          <a:p>
            <a:pPr indent="0" algn="just">
              <a:lnSpc>
                <a:spcPct val="110000"/>
              </a:lnSpc>
              <a:spcAft>
                <a:spcPts val="800"/>
              </a:spcAft>
              <a:buNone/>
            </a:pPr>
            <a:r>
              <a:rPr lang="ru-RU" dirty="0"/>
              <a:t>Профессия программист предполагает нахождение за компьютером в течение всего рабочего дня. Из-за этого могут развиться различные профессиональные заболевания: сколиоз, остеохондроз, гипертония, головные боли, нарушения зрения, стресс.</a:t>
            </a:r>
          </a:p>
        </p:txBody>
      </p:sp>
      <p:pic>
        <p:nvPicPr>
          <p:cNvPr id="1026" name="Picture 2" descr="Брошюра: МСМ на приеме у врача | Kok.team">
            <a:extLst>
              <a:ext uri="{FF2B5EF4-FFF2-40B4-BE49-F238E27FC236}">
                <a16:creationId xmlns:a16="http://schemas.microsoft.com/office/drawing/2014/main" id="{EFAE6899-A364-473B-91B4-9E2845F72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437" y="2432806"/>
            <a:ext cx="4762850" cy="3175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790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149</TotalTime>
  <Words>464</Words>
  <Application>Microsoft Office PowerPoint</Application>
  <PresentationFormat>Широкоэкранный</PresentationFormat>
  <Paragraphs>67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Symbol</vt:lpstr>
      <vt:lpstr>Tw Cen MT</vt:lpstr>
      <vt:lpstr>Контур</vt:lpstr>
      <vt:lpstr>ПРОФессиограмма: программист ВЫПОЛНИЛ: МАРКЕЛОВ СЕРГЕЙ, 1ПИб-02-3оп-22</vt:lpstr>
      <vt:lpstr>ДОМИНИРУЮЩИЕ ВИДЫ ДЕЯТЕЛЬНОСТИ</vt:lpstr>
      <vt:lpstr>Санитарно-гигиенические Условия труда</vt:lpstr>
      <vt:lpstr>Экономические Условия труда</vt:lpstr>
      <vt:lpstr>КРИТЕРИИ ЭФФЕКТИВНОСТИ: ЗНАНИЯ</vt:lpstr>
      <vt:lpstr>КРИТЕРИИ ЭФФЕКТИВНОСТИ: умения и навыки</vt:lpstr>
      <vt:lpstr>КРИТЕРИИ ЭФФЕКТИВНОСТИ: интересы и склонности</vt:lpstr>
      <vt:lpstr>КРИТЕРИИ ЭФФЕКТИВНОСТИ: ПРОФЕССИОНАЛЬНО ВАЖНЫЕ КАЧЕСТВА</vt:lpstr>
      <vt:lpstr>Медицинские противопоказания</vt:lpstr>
      <vt:lpstr>Области применения профессиональных знаний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Алена Маркелова</dc:creator>
  <cp:lastModifiedBy>Nikita Romanov</cp:lastModifiedBy>
  <cp:revision>18</cp:revision>
  <dcterms:created xsi:type="dcterms:W3CDTF">2021-04-15T14:03:54Z</dcterms:created>
  <dcterms:modified xsi:type="dcterms:W3CDTF">2022-11-20T14:57:51Z</dcterms:modified>
</cp:coreProperties>
</file>